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81DBA-DAEC-49C9-9DAA-1C2C21DD9AF4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FA2CF-BFA3-4C7B-B1E8-984DCA1B7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6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12B4F-513B-4A17-9C14-93A0F7EF9629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D0018-7AC3-4C32-9AD4-CF708752E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86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4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7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41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03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1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2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68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1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DDB18DD9-89F8-48E3-B60A-ABC60257DDBE}" type="datetimeFigureOut">
              <a:rPr lang="en-US" smtClean="0"/>
              <a:t>7/21/2018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fld id="{BCE8575E-91BE-4581-9D7B-8057F70FE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5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8813" y="3941353"/>
            <a:ext cx="6575895" cy="2159130"/>
          </a:xfrm>
        </p:spPr>
        <p:txBody>
          <a:bodyPr anchor="ctr">
            <a:noAutofit/>
          </a:bodyPr>
          <a:lstStyle/>
          <a:p>
            <a:pPr rtl="1"/>
            <a:r>
              <a:rPr lang="fa-IR" sz="2800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استاد راهنما: </a:t>
            </a:r>
            <a:r>
              <a:rPr lang="fa-IR" sz="2800" dirty="0">
                <a:cs typeface="B Nazanin" panose="00000400000000000000" pitchFamily="2" charset="-78"/>
              </a:rPr>
              <a:t>دکتر سیّد مهدی </a:t>
            </a:r>
            <a:r>
              <a:rPr lang="fa-IR" sz="2800" dirty="0" smtClean="0">
                <a:cs typeface="B Nazanin" panose="00000400000000000000" pitchFamily="2" charset="-78"/>
              </a:rPr>
              <a:t>میرحسینی</a:t>
            </a:r>
          </a:p>
          <a:p>
            <a:pPr rtl="1"/>
            <a:r>
              <a:rPr lang="fa-IR" sz="2800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استاد مشاور: </a:t>
            </a:r>
            <a:r>
              <a:rPr lang="fa-IR" sz="2800" dirty="0">
                <a:cs typeface="B Nazanin" panose="00000400000000000000" pitchFamily="2" charset="-78"/>
              </a:rPr>
              <a:t>دکتر همايون </a:t>
            </a:r>
            <a:r>
              <a:rPr lang="fa-IR" sz="2800" dirty="0" smtClean="0">
                <a:cs typeface="B Nazanin" panose="00000400000000000000" pitchFamily="2" charset="-78"/>
              </a:rPr>
              <a:t>موتمنی</a:t>
            </a:r>
          </a:p>
          <a:p>
            <a:pPr rtl="1"/>
            <a:r>
              <a:rPr lang="fa-IR" sz="2800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استاد </a:t>
            </a:r>
            <a:r>
              <a:rPr lang="fa-IR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داور: </a:t>
            </a:r>
            <a:r>
              <a:rPr lang="fa-IR" sz="2800" dirty="0">
                <a:solidFill>
                  <a:schemeClr val="bg1"/>
                </a:solidFill>
                <a:cs typeface="B Nazanin" panose="00000400000000000000" pitchFamily="2" charset="-78"/>
              </a:rPr>
              <a:t>دکتر رضا شاهوردی </a:t>
            </a:r>
            <a:endParaRPr lang="fa-IR" sz="2800" dirty="0" smtClean="0">
              <a:solidFill>
                <a:schemeClr val="bg1"/>
              </a:solidFill>
              <a:cs typeface="B Nazanin" panose="00000400000000000000" pitchFamily="2" charset="-78"/>
            </a:endParaRPr>
          </a:p>
          <a:p>
            <a:pPr rtl="1"/>
            <a:r>
              <a:rPr lang="ar-SA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نگارش</a:t>
            </a:r>
            <a:r>
              <a:rPr lang="ar-SA" sz="2800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: </a:t>
            </a:r>
            <a:r>
              <a:rPr lang="ar-SA" sz="2800" dirty="0">
                <a:cs typeface="B Nazanin" panose="00000400000000000000" pitchFamily="2" charset="-78"/>
              </a:rPr>
              <a:t>امیرحسین </a:t>
            </a:r>
            <a:r>
              <a:rPr lang="ar-SA" sz="2800" dirty="0" smtClean="0">
                <a:cs typeface="B Nazanin" panose="00000400000000000000" pitchFamily="2" charset="-78"/>
              </a:rPr>
              <a:t>زاهدی</a:t>
            </a:r>
            <a:r>
              <a:rPr lang="fa-IR" sz="2800" dirty="0" smtClean="0">
                <a:cs typeface="B Nazanin" panose="00000400000000000000" pitchFamily="2" charset="-78"/>
              </a:rPr>
              <a:t>‌</a:t>
            </a:r>
            <a:r>
              <a:rPr lang="ar-SA" sz="2800" dirty="0" smtClean="0">
                <a:cs typeface="B Nazanin" panose="00000400000000000000" pitchFamily="2" charset="-78"/>
              </a:rPr>
              <a:t>تجريشی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7308" y="276982"/>
            <a:ext cx="1378904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fa-IR" sz="28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به نام خدا</a:t>
            </a:r>
            <a:endParaRPr lang="en-US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9773" y="1681443"/>
            <a:ext cx="7133975" cy="19389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rtl="1"/>
            <a:r>
              <a:rPr lang="fa-IR" sz="40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</a:t>
            </a:r>
            <a:r>
              <a:rPr lang="fa-IR" sz="40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مدل‌های </a:t>
            </a:r>
            <a:r>
              <a:rPr lang="fa-IR" sz="4000" b="1" dirty="0">
                <a:solidFill>
                  <a:schemeClr val="bg1"/>
                </a:solidFill>
                <a:cs typeface="B Nazanin" panose="00000400000000000000" pitchFamily="2" charset="-78"/>
              </a:rPr>
              <a:t>نويز در پردازش تصوير و راهکاری برای کاهش نويز با استفاده از منطق فازی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2" y="433863"/>
            <a:ext cx="841836" cy="10064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779" y="825898"/>
            <a:ext cx="3908442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پايان‌نامه </a:t>
            </a:r>
            <a:r>
              <a:rPr lang="fa-IR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جهت اخذ درجه کارشناسی ارشد</a:t>
            </a:r>
          </a:p>
          <a:p>
            <a:pPr algn="ctr" rtl="1"/>
            <a:r>
              <a:rPr lang="fa-IR" sz="2000" b="1" dirty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در رشته مهندسی کامپیوتر گرايش </a:t>
            </a:r>
            <a:r>
              <a:rPr lang="fa-IR" sz="2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B Nazanin" panose="00000400000000000000" pitchFamily="2" charset="-78"/>
              </a:rPr>
              <a:t>نرم‌افزار</a:t>
            </a:r>
            <a:endParaRPr lang="fa-IR" sz="2000" b="1" dirty="0">
              <a:solidFill>
                <a:schemeClr val="accent1">
                  <a:lumMod val="40000"/>
                  <a:lumOff val="6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908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سیستم‌ </a:t>
            </a:r>
            <a:r>
              <a:rPr lang="fa-IR" b="1" dirty="0">
                <a:cs typeface="B Nazanin" panose="00000400000000000000" pitchFamily="2" charset="-78"/>
              </a:rPr>
              <a:t>با فازی‌ساز  و غیر فازی‌ساز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79" y="1904263"/>
            <a:ext cx="6400993" cy="21300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0" name="Rounded Rectangle 9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سیستم‌ </a:t>
              </a:r>
              <a:r>
                <a:rPr lang="fa-IR" dirty="0" smtClean="0">
                  <a:cs typeface="B Nazanin" panose="00000400000000000000" pitchFamily="2" charset="-78"/>
                </a:rPr>
                <a:t>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سیستم‌ با فازی‌ساز  و...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استنتاج فازی ممدانی 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26942" y="6151812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7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استنتاج فازی ممدانی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r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روش استنتاج فازی ممدانی رایج‌ترین و از جمله اولین تئوری‌های فازی مربوط به سیستم‌های کنترلی می‌باشد.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lvl="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عملگر</a:t>
            </a:r>
            <a:r>
              <a:rPr lang="en-US" sz="1700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AND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(</a:t>
            </a:r>
            <a:r>
              <a:rPr lang="fa-IR" sz="17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معمولاً نرم-</a:t>
            </a:r>
            <a:r>
              <a:rPr lang="en-US" sz="1700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T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</a:p>
          <a:p>
            <a:pPr marL="491490" lvl="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عملگر</a:t>
            </a:r>
            <a:r>
              <a:rPr lang="en-US" sz="1700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OR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(</a:t>
            </a:r>
            <a:r>
              <a:rPr lang="fa-IR" sz="17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معمولاً نرم–</a:t>
            </a:r>
            <a:r>
              <a:rPr lang="en-US" sz="1700" dirty="0" smtClean="0">
                <a:solidFill>
                  <a:schemeClr val="tx1"/>
                </a:solidFill>
                <a:cs typeface="B Nazanin" panose="00000400000000000000" pitchFamily="2" charset="-78"/>
              </a:rPr>
              <a:t>S</a:t>
            </a:r>
            <a:r>
              <a:rPr lang="fa-IR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</a:p>
          <a:p>
            <a:pPr marL="491490" lvl="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عملگر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دلالت (</a:t>
            </a:r>
            <a:r>
              <a:rPr lang="fa-IR" sz="1700" dirty="0">
                <a:solidFill>
                  <a:schemeClr val="tx1"/>
                </a:solidFill>
                <a:cs typeface="B Nazanin" panose="00000400000000000000" pitchFamily="2" charset="-78"/>
              </a:rPr>
              <a:t>معمولاً نرم–</a:t>
            </a:r>
            <a:r>
              <a:rPr lang="en-US" sz="1700" i="1" dirty="0">
                <a:solidFill>
                  <a:schemeClr val="tx1"/>
                </a:solidFill>
                <a:cs typeface="B Nazanin" panose="00000400000000000000" pitchFamily="2" charset="-78"/>
              </a:rPr>
              <a:t>T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</a:p>
          <a:p>
            <a:pPr marL="491490" lvl="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عملگر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تجمیع (</a:t>
            </a:r>
            <a:r>
              <a:rPr lang="fa-IR" sz="1700" dirty="0">
                <a:solidFill>
                  <a:schemeClr val="tx1"/>
                </a:solidFill>
                <a:cs typeface="B Nazanin" panose="00000400000000000000" pitchFamily="2" charset="-78"/>
              </a:rPr>
              <a:t>معمولاً نرم–</a:t>
            </a:r>
            <a:r>
              <a:rPr lang="en-US" sz="1700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S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)</a:t>
            </a:r>
          </a:p>
          <a:p>
            <a:pPr marL="491490" lvl="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عملگر غیرفازی‌سازی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49415" y="6128728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>
                <a:solidFill>
                  <a:schemeClr val="bg1"/>
                </a:solidFill>
                <a:cs typeface="B Nazanin" panose="00000400000000000000" pitchFamily="2" charset="-78"/>
              </a:rPr>
              <a:t>صفحه‌ی </a:t>
            </a:r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8 </a:t>
            </a:r>
            <a:r>
              <a:rPr lang="fa-IR" b="1" dirty="0">
                <a:solidFill>
                  <a:schemeClr val="bg1"/>
                </a:solidFill>
                <a:cs typeface="B Nazanin" panose="00000400000000000000" pitchFamily="2" charset="-78"/>
              </a:rPr>
              <a:t>از 30   |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سیستم‌ با فازی‌ساز  و...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استنتاج فازی ممدانی 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و مدل‌های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61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نویز و مدل‌های نویز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 fontScale="92500" lnSpcReduction="20000"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نویز هرگونه سیگنال ناخواسته است که باعث خرابی یک تصویر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می‌شود.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علت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ایجاد: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منبع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نویز مجاور دستگاه‌های تصویر برداری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باشد،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محل ذخیره‌سازی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معیوب، اشتباه/نقص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وسیله‌های تصویر برداری مانند دوربین‌ها، لنزها و فاصله کانونی ضعیف، پراکندگی و یا هر شرایط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نامطلوب دیگر...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اثرات نویز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: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مصنوعات،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لبه‌های غیر واقعی، خطوط ناشناخته، گوشه‌ها، اشیای تار و آشفتگی صحنه‌ی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پس‌زمینه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بررسی مدل‌های نویز: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چه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مقدار از سیگنال اصلی خراب شده است؟ چگونه می‌توان سیگنال را بازسازی کرد؟ کدام مدل نویز به تصویر خراب شده‌ی ما مربوط است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؟ و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استنتاج فازی ممدانی 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و مدل‌های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گاوسی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6942" y="6151812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8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2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نویز گاوسی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دلیل وجودی نویز گاوسی ناشی از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منابع طبیعی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مثل ارتعاشات حرارتی اتم‌ها و ماهیت گسسته تابش اجسامِ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گَرم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است.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اختلال در مقدار سطح خاکستری تصاویر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39178" t="31606" r="37751" b="36090"/>
          <a:stretch/>
        </p:blipFill>
        <p:spPr bwMode="auto">
          <a:xfrm>
            <a:off x="756975" y="2117022"/>
            <a:ext cx="2644140" cy="20821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l="19927" t="29808" r="63220" b="55442"/>
          <a:stretch/>
        </p:blipFill>
        <p:spPr bwMode="auto">
          <a:xfrm>
            <a:off x="2729751" y="2694871"/>
            <a:ext cx="1881505" cy="926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https://www.spiedigitallibrary.org/ContentImages/Journals/JEIME5/13/2/278/FigureImages/012402j.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8" y="1359298"/>
            <a:ext cx="7432284" cy="37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2" name="Rounded Rectangle 11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و مدل‌های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گاوسی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ضربه (فلفل و نمک)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26942" y="6151812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9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8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نویز ضربه (فلفل و نمک)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در هنگام انتقال داده‌ها بیشتر دیده می‌شود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  <a:endParaRPr lang="en-US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از بین برنده‌ی داده  نیز گفته می‌شود زیرا آمار مقدار داده اصلی را دچار تغییر می‌کند و از بین می‌برد. </a:t>
            </a:r>
            <a:endParaRPr lang="en-US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پیکسل‌های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تصویر با مقدار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پیکسل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خراب که حداکثر یا حداقل مقدار ممکن برای یک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پیکسل است،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جایگزین می‌شود.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26942" y="6151812"/>
            <a:ext cx="1544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10 از 29   |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2"/>
          <a:srcRect l="31677" t="46546" r="25469" b="42311"/>
          <a:stretch/>
        </p:blipFill>
        <p:spPr bwMode="auto">
          <a:xfrm>
            <a:off x="857250" y="3683306"/>
            <a:ext cx="5279372" cy="7721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2" name="Rounded Rectangle 11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گاوسی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ضربه (فلفل و نمک)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فیلترهای کاهش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نویز ضربه (فلفل و نمک)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2"/>
          <a:srcRect l="34139" t="18392" r="34971" b="31854"/>
          <a:stretch/>
        </p:blipFill>
        <p:spPr bwMode="auto">
          <a:xfrm>
            <a:off x="981776" y="1543274"/>
            <a:ext cx="2752725" cy="2494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l="22691" t="60684" r="64900" b="28406"/>
          <a:stretch/>
        </p:blipFill>
        <p:spPr bwMode="auto">
          <a:xfrm>
            <a:off x="2892115" y="2410399"/>
            <a:ext cx="2038516" cy="1008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31027" y="1543274"/>
            <a:ext cx="4132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</a:t>
            </a:r>
            <a:r>
              <a:rPr lang="fa-IR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: منطقه 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روشن (که در آن سطح خاکستری کمتر است)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65442" y="1963263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b</a:t>
            </a:r>
            <a:r>
              <a:rPr lang="fa-IR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: منطقه تاریک (که </a:t>
            </a:r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سطح خاکستری بیشتر است)</a:t>
            </a:r>
            <a:endParaRPr lang="en-US" dirty="0"/>
          </a:p>
        </p:txBody>
      </p:sp>
      <p:pic>
        <p:nvPicPr>
          <p:cNvPr id="4098" name="Picture 2" descr="Image result for salty and pepper noi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50" b="5486"/>
          <a:stretch/>
        </p:blipFill>
        <p:spPr bwMode="auto">
          <a:xfrm>
            <a:off x="996987" y="1246094"/>
            <a:ext cx="7158990" cy="396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2" name="Rounded Rectangle 11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گاوسی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ضربه (فلفل و نمک)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فیلترهای کاهش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01293" y="6151812"/>
            <a:ext cx="15408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11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فیلترهای کاهش نویز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هدف از ترمیم یک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تصویر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: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بازسازی نتایج تخریب شده‌ی تصویر از طریق اشتباهات سیستمی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یا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اعمال نویزها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و...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است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استفاده از پردازش معکوس 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استفاده از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یک فیلتر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دیجیتالی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کردن نویز را می‌توان از طریق جایگزینی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مقدار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سطحِ خاکستری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هر پیکسل در تصویر با یک مقدار جدید بسته به محیط محلی در نظر گرفت.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نویز ضربه (فلفل و نمک)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فیلترهای کاهش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1- فیلتر میانگین استاندارد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72439" y="6151812"/>
            <a:ext cx="1569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12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43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1- فیلتر </a:t>
            </a:r>
            <a:r>
              <a:rPr lang="fa-IR" b="1" dirty="0">
                <a:cs typeface="B Nazanin" panose="00000400000000000000" pitchFamily="2" charset="-78"/>
              </a:rPr>
              <a:t>میانگین استاندارد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یکی از فیلترهاي استاندارد جعبه ابزار پردازش تصویر می‌باشد.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تصویر تیره و تار می‌شود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اقدام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به اصلاح هر دو نوع پیکسل نویزي و پیکسل‌هاي فاقد نویز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8" y="3152213"/>
            <a:ext cx="3927102" cy="2207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0" name="Rounded Rectangle 9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فیلترهای کاهش نویز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1- فیلتر میانگین استاندارد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2- فیلتر هوشمند فازي </a:t>
              </a:r>
              <a:r>
                <a:rPr lang="fa-IR" dirty="0" smtClean="0">
                  <a:cs typeface="B Nazanin" panose="00000400000000000000" pitchFamily="2" charset="-78"/>
                </a:rPr>
                <a:t>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56408" y="6151812"/>
            <a:ext cx="15856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13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2- فیلتر هوشمند فازي تصویر براي حذف نویز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توسط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چانگ لی و چاین هاسو در سال 2002 ارائه شد.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شامل دو فرآیند تعیین عدد هوشمند فازي و فرآیند استنتاج فازي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2" name="Rounded Rectangle 11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1- فیلتر میانگین استاندارد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1- فیلتر میانگین استاندارد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3- کاهش نویز با فیلتر </a:t>
              </a:r>
              <a:r>
                <a:rPr lang="fa-IR" dirty="0" smtClean="0">
                  <a:cs typeface="B Nazanin" panose="00000400000000000000" pitchFamily="2" charset="-78"/>
                </a:rPr>
                <a:t>فازی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24" y="2685411"/>
            <a:ext cx="2863103" cy="3272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067630" y="6151812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14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2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3- کاهش نویز با فیلتر فازیِ تصویر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توسط دیمیتری ون‌د‌ِویل و همکارانش در سال 2003 ارائه شد است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شامل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دو مرحله است: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محاسبه یک مشتق فازی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استفاده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از این خصوصیات برای انجام ترمیمِ فازی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575" y="2039321"/>
            <a:ext cx="2694305" cy="29940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039321"/>
            <a:ext cx="2727325" cy="303022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4" name="Rounded Rectangle 13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2- فیلتر هوشمند فازي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3- کاهش نویز با فیلتر فازی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61218" y="6151812"/>
            <a:ext cx="1580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15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فهرست ...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rtlCol="1"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2800" dirty="0" smtClean="0">
                <a:cs typeface="B Nazanin" panose="00000400000000000000" pitchFamily="2" charset="-78"/>
              </a:rPr>
              <a:t>پردازش تصویر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2800" dirty="0" smtClean="0">
                <a:cs typeface="B Nazanin" panose="00000400000000000000" pitchFamily="2" charset="-78"/>
              </a:rPr>
              <a:t>کاربردهای پردازش تصویر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 smtClean="0">
                <a:cs typeface="B Nazanin" panose="00000400000000000000" pitchFamily="2" charset="-78"/>
              </a:rPr>
              <a:t>منطق </a:t>
            </a:r>
            <a:r>
              <a:rPr lang="ar-SA" sz="2800" dirty="0">
                <a:cs typeface="B Nazanin" panose="00000400000000000000" pitchFamily="2" charset="-78"/>
              </a:rPr>
              <a:t>فازی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>
                <a:cs typeface="B Nazanin" panose="00000400000000000000" pitchFamily="2" charset="-78"/>
              </a:rPr>
              <a:t>تابع عضویت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>
                <a:cs typeface="B Nazanin" panose="00000400000000000000" pitchFamily="2" charset="-78"/>
              </a:rPr>
              <a:t>سیستم فازی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>
                <a:cs typeface="B Nazanin" panose="00000400000000000000" pitchFamily="2" charset="-78"/>
              </a:rPr>
              <a:t>نویز و مدل‌های نویز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 smtClean="0">
                <a:cs typeface="B Nazanin" panose="00000400000000000000" pitchFamily="2" charset="-78"/>
              </a:rPr>
              <a:t>معرفی </a:t>
            </a:r>
            <a:r>
              <a:rPr lang="ar-SA" sz="2800" dirty="0">
                <a:cs typeface="B Nazanin" panose="00000400000000000000" pitchFamily="2" charset="-78"/>
              </a:rPr>
              <a:t>روش پیشنهادی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>
                <a:cs typeface="B Nazanin" panose="00000400000000000000" pitchFamily="2" charset="-78"/>
              </a:rPr>
              <a:t>نتیجه‌گیری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ar-SA" sz="2800" dirty="0">
                <a:cs typeface="B Nazanin" panose="00000400000000000000" pitchFamily="2" charset="-78"/>
              </a:rPr>
              <a:t>پیشنهادات آتی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755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معرفی روش </a:t>
            </a:r>
            <a:r>
              <a:rPr lang="fa-IR" b="1" dirty="0" smtClean="0">
                <a:cs typeface="B Nazanin" panose="00000400000000000000" pitchFamily="2" charset="-78"/>
              </a:rPr>
              <a:t>پیشنهادی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نویز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گاوسی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یکی از شایع‌ترین نویزها در تصاویر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دیجیتالی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میانگین استاندارد تکنیک فیلترینگ غیرخطی سنتی محسوب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می‌شود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فازی میانگین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وزن‌دار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یک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توسعه از فیلتر میانگین وزن‌دار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است: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وزن‌ها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دارای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مقادیر بین [1و0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]،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نه اینکه فقط 0 یا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1</a:t>
            </a: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انتخاب وزن‌ها بر اساس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تفاوت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مقدار سطح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خاکستری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2- فیلتر هوشمند فازي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70836" y="6151812"/>
            <a:ext cx="1571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16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معرفی روش </a:t>
            </a:r>
            <a:r>
              <a:rPr lang="fa-IR" b="1" dirty="0" smtClean="0">
                <a:cs typeface="B Nazanin" panose="00000400000000000000" pitchFamily="2" charset="-78"/>
              </a:rPr>
              <a:t>پیشنهادی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رویکرد مورد مطالعه،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فازی میانگین وزن‌دار را با درنظرگرفتن دیگر پارامترهای مهم با توجه به سیستم مبتنی بر قواعد فازی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گسترش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می‎‌دهیم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وزن‌ها در محدوده [1و0] مقداردهی می‌شوند، و به مقدار آستانگی بستگی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ندارند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رویکرد پیشنهادی دارای دو مرحله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است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2- فیلتر هوشمند فازي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58012" y="6151812"/>
            <a:ext cx="15840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17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مرحله‌اول: برآورد فازی فیلتر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614081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در این بخش می‌خواهیم تعیین کنیم که آیا پیکسل مورد نظر خراب شده است یا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خیر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91" y="2199471"/>
            <a:ext cx="3310718" cy="3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57250" y="2127155"/>
            <a:ext cx="459741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5917993" y="2179092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تفاوت حداقل سطح خاکستری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91" y="3750219"/>
            <a:ext cx="5885330" cy="4507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7250" y="3729841"/>
            <a:ext cx="45974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(</a:t>
            </a:r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2</a:t>
            </a: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)</a:t>
            </a:r>
            <a:endParaRPr lang="fa-IR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5421" y="3318053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atin typeface="Calibri" panose="020F0502020204030204" pitchFamily="34" charset="0"/>
                <a:cs typeface="B Nazanin" panose="00000400000000000000" pitchFamily="2" charset="-78"/>
              </a:rPr>
              <a:t>تعداد پیکسل‌های مشابه با پیکسل مرکزی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98893" y="4386405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*</a:t>
            </a:r>
            <a:r>
              <a:rPr lang="fa-IR" dirty="0" smtClean="0">
                <a:solidFill>
                  <a:schemeClr val="accent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مقدار </a:t>
            </a:r>
            <a:r>
              <a:rPr lang="fa-IR" dirty="0">
                <a:solidFill>
                  <a:schemeClr val="accent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آستانه </a:t>
            </a:r>
            <a:r>
              <a:rPr lang="fa-IR" dirty="0" smtClean="0">
                <a:solidFill>
                  <a:schemeClr val="accent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برابر </a:t>
            </a:r>
            <a:r>
              <a:rPr lang="fa-IR" dirty="0">
                <a:solidFill>
                  <a:schemeClr val="accent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با 8 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7" name="Rounded Rectangle 16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54806" y="6151812"/>
            <a:ext cx="15872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18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مرحله‌اول: برآورد فازی فیلتر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8"/>
            <a:ext cx="7404653" cy="998724"/>
          </a:xfrm>
        </p:spPr>
        <p:txBody>
          <a:bodyPr>
            <a:normAutofit lnSpcReduction="10000"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خروجی سیستم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فازی،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یک درجه وابسته به هر پیکسل است که یک عدد حقیقی بین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[1و0] می‌باشد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818139"/>
            <a:ext cx="5179546" cy="225588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857250" y="2419631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cs typeface="B Nazanin" panose="00000400000000000000" pitchFamily="2" charset="-78"/>
              </a:rPr>
              <a:t>قوانین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en-US" b="1" i="1" dirty="0" err="1">
                <a:cs typeface="B Nazanin" panose="00000400000000000000" pitchFamily="2" charset="-78"/>
              </a:rPr>
              <a:t>سیستم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en-US" b="1" i="1" dirty="0" err="1">
                <a:cs typeface="B Nazanin" panose="00000400000000000000" pitchFamily="2" charset="-78"/>
              </a:rPr>
              <a:t>فازی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en-US" b="1" i="1" dirty="0" err="1">
                <a:cs typeface="B Nazanin" panose="00000400000000000000" pitchFamily="2" charset="-78"/>
              </a:rPr>
              <a:t>اول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7" name="Rounded Rectangle 16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72439" y="6151812"/>
            <a:ext cx="1569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19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3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مرحله‌اول: برآورد فازی فیلتر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57250" y="273686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78296"/>
              </p:ext>
            </p:extLst>
          </p:nvPr>
        </p:nvGraphicFramePr>
        <p:xfrm>
          <a:off x="609599" y="1791598"/>
          <a:ext cx="2623621" cy="1890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Bitmap Image" r:id="rId3" imgW="5528692" imgH="3979304" progId="Paint.Picture">
                  <p:embed/>
                </p:oleObj>
              </mc:Choice>
              <mc:Fallback>
                <p:oleObj name="Bitmap Image" r:id="rId3" imgW="5528692" imgH="3979304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9" y="1791598"/>
                        <a:ext cx="2623621" cy="18905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228" y="1774484"/>
            <a:ext cx="2614258" cy="19247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3498" y="21736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795221"/>
              </p:ext>
            </p:extLst>
          </p:nvPr>
        </p:nvGraphicFramePr>
        <p:xfrm>
          <a:off x="5905493" y="1784361"/>
          <a:ext cx="2593975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Bitmap Image" r:id="rId6" imgW="6057855" imgH="4436500" progId="Paint.Picture">
                  <p:embed/>
                </p:oleObj>
              </mc:Choice>
              <mc:Fallback>
                <p:oleObj name="Bitmap Image" r:id="rId6" imgW="6057855" imgH="4436500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493" y="1784361"/>
                        <a:ext cx="2593975" cy="190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634209" y="4481416"/>
            <a:ext cx="3850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توابع عضویت مربوط به مرحله اول: برآورد فازی فیلتر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45532" y="3743833"/>
            <a:ext cx="551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cs typeface="B Nazanin" panose="00000400000000000000" pitchFamily="2" charset="-78"/>
              </a:rPr>
              <a:t>Num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366889" y="3743833"/>
            <a:ext cx="3802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cs typeface="B Nazanin" panose="00000400000000000000" pitchFamily="2" charset="-78"/>
              </a:rPr>
              <a:t>dif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6969884" y="3743833"/>
            <a:ext cx="465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cs typeface="B Nazanin" panose="00000400000000000000" pitchFamily="2" charset="-78"/>
              </a:rPr>
              <a:t>deg</a:t>
            </a:r>
            <a:endParaRPr 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20" name="Rounded Rectangle 19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معرفی روش پیشنهادی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69233" y="6151812"/>
            <a:ext cx="15728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20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مرحله‌دوم: بهبود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49" y="1316542"/>
            <a:ext cx="7404653" cy="3545540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در این مرحله، میانگین وزنی فازی محاسبه خواهد شد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اگر تفاوت مقدار سطح خاکستری زیاد باشد، وزن 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w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باید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به پیکسل اعمال شود تا سهم آن در پروسه‌ی میانگین‌گیری کاهش یابد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57250" y="3247741"/>
            <a:ext cx="459741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accent1"/>
                </a:solidFill>
                <a:cs typeface="B Nazanin" panose="00000400000000000000" pitchFamily="2" charset="-78"/>
              </a:rPr>
              <a:t>(1)</a:t>
            </a:r>
          </a:p>
        </p:txBody>
      </p:sp>
      <p:sp>
        <p:nvSpPr>
          <p:cNvPr id="9" name="Rectangle 8"/>
          <p:cNvSpPr/>
          <p:nvPr/>
        </p:nvSpPr>
        <p:spPr>
          <a:xfrm>
            <a:off x="5917993" y="3299678"/>
            <a:ext cx="2343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تفاوت مقدار سطح خاکستری 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91" y="3319479"/>
            <a:ext cx="3337341" cy="35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857250" y="4092400"/>
            <a:ext cx="740465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(2) </a:t>
            </a:r>
            <a:r>
              <a:rPr lang="en-US" dirty="0" err="1" smtClean="0">
                <a:cs typeface="B Nazanin" panose="00000400000000000000" pitchFamily="2" charset="-78"/>
              </a:rPr>
              <a:t>پارامتر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دوم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همان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خروجی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سیستم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مبتنی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بر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قواعد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فازی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قبلی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است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که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نشان‌دهنده‌ی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درجه‌ای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است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که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یک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پیکسل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تا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چه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حد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به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عنوان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پیکسل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نویزی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در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نظر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گرفته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می‌شود</a:t>
            </a:r>
            <a:r>
              <a:rPr lang="en-US" dirty="0">
                <a:cs typeface="B Nazanin" panose="00000400000000000000" pitchFamily="2" charset="-78"/>
              </a:rPr>
              <a:t>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7" name="Rounded Rectangle 16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</a:t>
              </a:r>
              <a:r>
                <a:rPr lang="fa-IR" dirty="0" smtClean="0">
                  <a:cs typeface="B Nazanin" panose="00000400000000000000" pitchFamily="2" charset="-78"/>
                </a:rPr>
                <a:t>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72439" y="6151812"/>
            <a:ext cx="15696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21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مرحله‌دوم: بهبود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8"/>
            <a:ext cx="7404653" cy="99872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خروجی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 فازی در این مرحله،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وزن یک پیکسل در پروسه میانگین‌گیری است.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7250" y="2419631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>
                <a:cs typeface="B Nazanin" panose="00000400000000000000" pitchFamily="2" charset="-78"/>
              </a:rPr>
              <a:t>قوانین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en-US" b="1" i="1" dirty="0" err="1">
                <a:cs typeface="B Nazanin" panose="00000400000000000000" pitchFamily="2" charset="-78"/>
              </a:rPr>
              <a:t>سیستم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en-US" b="1" i="1" dirty="0" err="1">
                <a:cs typeface="B Nazanin" panose="00000400000000000000" pitchFamily="2" charset="-78"/>
              </a:rPr>
              <a:t>فازی</a:t>
            </a:r>
            <a:r>
              <a:rPr lang="en-US" b="1" i="1" dirty="0">
                <a:cs typeface="B Nazanin" panose="00000400000000000000" pitchFamily="2" charset="-78"/>
              </a:rPr>
              <a:t> </a:t>
            </a:r>
            <a:r>
              <a:rPr lang="fa-IR" b="1" i="1" dirty="0" smtClean="0">
                <a:cs typeface="B Nazanin" panose="00000400000000000000" pitchFamily="2" charset="-78"/>
              </a:rPr>
              <a:t>دوم</a:t>
            </a:r>
            <a:r>
              <a:rPr lang="en-US" b="1" i="1" dirty="0" smtClean="0">
                <a:cs typeface="B Nazanin" panose="00000400000000000000" pitchFamily="2" charset="-78"/>
              </a:rPr>
              <a:t> </a:t>
            </a:r>
            <a:endParaRPr lang="en-US" b="1" i="1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839620"/>
            <a:ext cx="6534920" cy="23490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5" name="Rounded Rectangle 14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</a:t>
              </a:r>
              <a:r>
                <a:rPr lang="fa-IR" dirty="0" smtClean="0">
                  <a:cs typeface="B Nazanin" panose="00000400000000000000" pitchFamily="2" charset="-78"/>
                </a:rPr>
                <a:t>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43584" y="6151812"/>
            <a:ext cx="1598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22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4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مرحله‌دوم: بهبود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57250" y="273686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3498" y="217360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60634" y="4481416"/>
            <a:ext cx="3422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توابع عضویت مربوط به مرحله دوم: بهبود فازی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645532" y="3743833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cs typeface="B Nazanin" panose="00000400000000000000" pitchFamily="2" charset="-78"/>
              </a:rPr>
              <a:t>Deg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366889" y="3743833"/>
            <a:ext cx="437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cs typeface="B Nazanin" panose="00000400000000000000" pitchFamily="2" charset="-78"/>
              </a:rPr>
              <a:t>diff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6921564" y="3743833"/>
            <a:ext cx="697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cs typeface="B Nazanin" panose="00000400000000000000" pitchFamily="2" charset="-78"/>
              </a:rPr>
              <a:t>weight</a:t>
            </a:r>
            <a:endParaRPr lang="en-US" sz="1400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99011" y="1595318"/>
            <a:ext cx="1058830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41047"/>
              </p:ext>
            </p:extLst>
          </p:nvPr>
        </p:nvGraphicFramePr>
        <p:xfrm>
          <a:off x="599011" y="1595317"/>
          <a:ext cx="2634209" cy="211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Bitmap Image" r:id="rId3" imgW="5266228" imgH="4233302" progId="Paint.Picture">
                  <p:embed/>
                </p:oleObj>
              </mc:Choice>
              <mc:Fallback>
                <p:oleObj name="Bitmap Image" r:id="rId3" imgW="5266228" imgH="4233302" progId="Paint.Picture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011" y="1595317"/>
                        <a:ext cx="2634209" cy="21176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896341"/>
              </p:ext>
            </p:extLst>
          </p:nvPr>
        </p:nvGraphicFramePr>
        <p:xfrm>
          <a:off x="3228262" y="1564462"/>
          <a:ext cx="2648224" cy="2118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Bitmap Image" r:id="rId5" imgW="5291627" imgH="4233302" progId="Paint.Picture">
                  <p:embed/>
                </p:oleObj>
              </mc:Choice>
              <mc:Fallback>
                <p:oleObj name="Bitmap Image" r:id="rId5" imgW="5291627" imgH="4233302" progId="Paint.Picture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262" y="1564462"/>
                        <a:ext cx="2648224" cy="2118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5876487" y="1556768"/>
            <a:ext cx="1045079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621075"/>
              </p:ext>
            </p:extLst>
          </p:nvPr>
        </p:nvGraphicFramePr>
        <p:xfrm>
          <a:off x="5876486" y="1556768"/>
          <a:ext cx="2679357" cy="2091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Bitmap Image" r:id="rId7" imgW="5363594" imgH="4182502" progId="Paint.Picture">
                  <p:embed/>
                </p:oleObj>
              </mc:Choice>
              <mc:Fallback>
                <p:oleObj name="Bitmap Image" r:id="rId7" imgW="5363594" imgH="4182502" progId="Paint.Picture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486" y="1556768"/>
                        <a:ext cx="2679357" cy="2091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28" name="Rounded Rectangle 27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مرحله‌اول: برآورد فازی فیلتر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</a:t>
              </a:r>
              <a:r>
                <a:rPr lang="fa-IR" dirty="0" smtClean="0">
                  <a:cs typeface="B Nazanin" panose="00000400000000000000" pitchFamily="2" charset="-78"/>
                </a:rPr>
                <a:t>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27554" y="6151812"/>
            <a:ext cx="16145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23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نتایج آزمایش‌های انجام شده: آزمایش اول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14" y="1655917"/>
            <a:ext cx="5401123" cy="32644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0" name="Rounded Rectangle 9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038776" y="6151812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24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نتایج آزمایش‌های انجام شده: آزمایش اول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2" name="Rounded Rectangle 11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13661" t="19680" r="58117" b="10909"/>
          <a:stretch/>
        </p:blipFill>
        <p:spPr>
          <a:xfrm>
            <a:off x="2901105" y="1308847"/>
            <a:ext cx="3405172" cy="47108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032364" y="6151812"/>
            <a:ext cx="16097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25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پردازش تصویر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/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با پیشرفت روزافزون دانش مخابرات نرخ تبادل اطلاعات به صورت چشم‌گیری افزایش یافته است. با در نظر گرفتن این نکته که </a:t>
            </a:r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حجم بالایی از اطلاعاتی که کاربران مبادله می‌کنند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به شکل تصویری می‌باشد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، اهمیت پردازش تصویر مشخص می‌شود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در ساده‌ترین حالت یک تصویر را می‌توان توسط تابع دو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بعدی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b="1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f(</a:t>
            </a:r>
            <a:r>
              <a:rPr lang="en-US" b="1" i="1" dirty="0" err="1" smtClean="0">
                <a:solidFill>
                  <a:schemeClr val="tx1"/>
                </a:solidFill>
                <a:cs typeface="B Nazanin" panose="00000400000000000000" pitchFamily="2" charset="-78"/>
              </a:rPr>
              <a:t>x,y</a:t>
            </a:r>
            <a:r>
              <a:rPr lang="en-US" b="1" i="1" dirty="0">
                <a:solidFill>
                  <a:schemeClr val="tx1"/>
                </a:solidFill>
                <a:cs typeface="B Nazanin" panose="00000400000000000000" pitchFamily="2" charset="-78"/>
              </a:rPr>
              <a:t>)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نشان داد که در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آن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x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و 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y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را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مختصات مکانی و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مقدار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f </a:t>
            </a:r>
            <a:r>
              <a:rPr lang="fa-IR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در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هر نقطه را شدت روشنایی تصویر درآن نقطه می‌نامند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  <a:endParaRPr lang="en-US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برای نمایش یک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تصویر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M*N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از یک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ماتریس دو بعدی که 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M</a:t>
            </a:r>
            <a:r>
              <a:rPr lang="fa-IR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سطر و</a:t>
            </a:r>
            <a:r>
              <a:rPr lang="en-US" i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N</a:t>
            </a:r>
            <a:r>
              <a:rPr lang="en-US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ستون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دارد استفاده می‌کنیم. 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4" name="Rounded Rectangle 3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کاربردهای 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منطق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26942" y="615181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7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نتایج آزمایش‌های انجام شده: آزمایش دوم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015" y="1671916"/>
            <a:ext cx="5097121" cy="3361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1" name="Rounded Rectangle 10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41982" y="6151812"/>
            <a:ext cx="1600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26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8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نتایج آزمایش‌های انجام شده: آزمایش دوم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810" y="1367199"/>
            <a:ext cx="3661531" cy="4075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1" name="Rounded Rectangle 10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مرحله‌دوم: بهبود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29158" y="6151812"/>
            <a:ext cx="16129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27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4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نتیجه‌گیری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ایده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اصلی فیلتر پیشنهادی تلاش برای تعیین پیکسل‌های خراب و کاهش سهمشان در پروسه‌ی بهبود می‌باشد. از این جهت، با توجه به دانسته‌های خود از پیکسل‌ها، بهبود فازی انجام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می‌شود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چند آزمایش در مورد اثربخشی رویکرد فیلتر پیشنهادی ترتیب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دادیم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اندازه‌گیری عددی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مشاهدات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عینی نتایج قانع کننده‌ای را نشان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می‌دهد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پیشنهادات آتی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25952" y="6151812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28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6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پیشنهادات آتی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49149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در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این مطالعه از یک آستانه ثابت برای پی بردن به تعداد پیکسل‌های مشابه استفاده شد. می‌توان برای تعیین مقدار آستانه به صورت پویا و برای دستیابی به نتایج بهتر تحقیق کرد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indent="-457200" algn="r" rtl="1"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می‌توان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فیلتر پیشنهادی در این مطالعه را روی دیگر نویزهای معرفی شده نظیر نویز فلفل ‌و نمک و سایر نویزها استفاده کرد و نتایج را بررسی نمود.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نتایج آزمایش‌های انجام 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نتیجه‌گیری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پیشنهادات آتی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43584" y="6151812"/>
            <a:ext cx="15985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29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3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a-IR" sz="5400" dirty="0" smtClean="0">
                <a:cs typeface="B Nazanin" panose="00000400000000000000" pitchFamily="2" charset="-78"/>
              </a:rPr>
              <a:t>با تشکر از توجه شما</a:t>
            </a:r>
            <a:endParaRPr lang="en-US" sz="5400" dirty="0">
              <a:cs typeface="B Nazanin" panose="00000400000000000000" pitchFamily="2" charset="-78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a-IR" sz="2400" dirty="0" smtClean="0">
                <a:cs typeface="B Nazanin" panose="00000400000000000000" pitchFamily="2" charset="-78"/>
              </a:rPr>
              <a:t>پایان</a:t>
            </a:r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175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مراحل اساسی در پردازش تصویر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49415" y="6128728"/>
            <a:ext cx="1568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1 از 10   |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4" b="16331"/>
          <a:stretch/>
        </p:blipFill>
        <p:spPr bwMode="auto">
          <a:xfrm>
            <a:off x="854521" y="1531287"/>
            <a:ext cx="7434959" cy="33141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73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کاربردهای پردازش تصویر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 numCol="3" rtlCol="1">
            <a:normAutofit/>
          </a:bodyPr>
          <a:lstStyle/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صنعت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هواشناسی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شهرسازی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کشاورزی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علوم نظامی و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امنیتی</a:t>
            </a:r>
            <a:endParaRPr lang="en-US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 startAt="6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پزشکی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 startAt="6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فناوری‌های علمی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 startAt="6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باستانشناسی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 startAt="6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تبلیغات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 startAt="6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سینما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endParaRPr lang="fa-IR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کاربردهای 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منطق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6942" y="6151812"/>
            <a:ext cx="1499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2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منطق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منطق فازی، یک منطق چند ارزشی است که امکان درجه‌بندی مقادیر را برای کار با ارزش‌های مورد استفاده در یک سیستم فراهم می‌کند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دنیاي واقعی ما بسیار 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پیچیده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‌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تر 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از آن است که بتوان یک توصیف و تعریف دقیق براي آن 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به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‌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دست 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آورد، بنابراین باید یک </a:t>
            </a:r>
            <a:r>
              <a:rPr lang="ar-SA" b="1" dirty="0">
                <a:solidFill>
                  <a:schemeClr val="tx1"/>
                </a:solidFill>
                <a:cs typeface="B Nazanin" panose="00000400000000000000" pitchFamily="2" charset="-78"/>
              </a:rPr>
              <a:t>توصیف تقریبی یا همان فازي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 که قابل قبول و قابل تجزیه و تحلیل باشد، براي یک مدل معرفی شود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سؤال 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اساسی 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اين است که چگونه 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‌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توان </a:t>
            </a:r>
            <a:r>
              <a:rPr lang="ar-SA" b="1" dirty="0">
                <a:solidFill>
                  <a:schemeClr val="tx1"/>
                </a:solidFill>
                <a:cs typeface="B Nazanin" panose="00000400000000000000" pitchFamily="2" charset="-78"/>
              </a:rPr>
              <a:t>دانش بشري 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را به یک </a:t>
            </a:r>
            <a:r>
              <a:rPr lang="ar-SA" b="1" dirty="0">
                <a:solidFill>
                  <a:schemeClr val="tx1"/>
                </a:solidFill>
                <a:cs typeface="B Nazanin" panose="00000400000000000000" pitchFamily="2" charset="-78"/>
              </a:rPr>
              <a:t>فرمول ریاضی </a:t>
            </a:r>
            <a:r>
              <a:rPr lang="ar-SA" dirty="0">
                <a:solidFill>
                  <a:schemeClr val="tx1"/>
                </a:solidFill>
                <a:cs typeface="B Nazanin" panose="00000400000000000000" pitchFamily="2" charset="-78"/>
              </a:rPr>
              <a:t>تبدیل </a:t>
            </a:r>
            <a:r>
              <a:rPr lang="ar-SA" dirty="0" smtClean="0">
                <a:solidFill>
                  <a:schemeClr val="tx1"/>
                </a:solidFill>
                <a:cs typeface="B Nazanin" panose="00000400000000000000" pitchFamily="2" charset="-78"/>
              </a:rPr>
              <a:t>کرد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؟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کاربردهای 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منطق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تابع عضویت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26942" y="6151812"/>
            <a:ext cx="15151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3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منطق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سیستم‌هاي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فازي،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سیستم‌هاي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مبتنی بر دانش یا قواعد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می‌باشند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. قلب یک سیستم فازي یک پایگاه دانش بوده که از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قواعد اگر-آنگاه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فازي تشکیل شده است.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یک قاعده‌ي اگر-آنگاه فازي یک عبارت اگر-آنگاه بوده که بعضی کلمات آن به وسیله‌ي توابع عضویت پیوسته مشخص شده‌اند.</a:t>
            </a:r>
          </a:p>
          <a:p>
            <a:pPr marL="34290" indent="0" algn="justLow" rtl="1">
              <a:lnSpc>
                <a:spcPct val="150000"/>
              </a:lnSpc>
              <a:buNone/>
            </a:pPr>
            <a:r>
              <a:rPr lang="fa-IR" i="1" dirty="0" smtClean="0">
                <a:cs typeface="B Nazanin" panose="00000400000000000000" pitchFamily="2" charset="-78"/>
              </a:rPr>
              <a:t>مثال</a:t>
            </a:r>
            <a:r>
              <a:rPr lang="fa-IR" i="1" dirty="0">
                <a:cs typeface="B Nazanin" panose="00000400000000000000" pitchFamily="2" charset="-78"/>
              </a:rPr>
              <a:t>:</a:t>
            </a:r>
            <a:r>
              <a:rPr lang="fa-IR" b="1" i="1" dirty="0">
                <a:cs typeface="B Nazanin" panose="00000400000000000000" pitchFamily="2" charset="-78"/>
              </a:rPr>
              <a:t>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اگر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سرعت اتومبیل </a:t>
            </a:r>
            <a:r>
              <a:rPr lang="fa-IR" i="1" dirty="0">
                <a:solidFill>
                  <a:schemeClr val="accent2"/>
                </a:solidFill>
                <a:cs typeface="B Nazanin" panose="00000400000000000000" pitchFamily="2" charset="-78"/>
              </a:rPr>
              <a:t>بالا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است،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آنگاه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نیروي </a:t>
            </a:r>
            <a:r>
              <a:rPr lang="fa-IR" i="1" dirty="0">
                <a:solidFill>
                  <a:schemeClr val="accent2"/>
                </a:solidFill>
                <a:cs typeface="B Nazanin" panose="00000400000000000000" pitchFamily="2" charset="-78"/>
              </a:rPr>
              <a:t>کمتري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به پدال گاز وارد کنید.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کاربردهای پردازش تصویر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منطق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تابع عضویت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38162" y="6151812"/>
            <a:ext cx="1503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4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تابع عضويت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نمایش گرافیکی از میزان مشارکت هر ورودی است. </a:t>
            </a: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توابع عضویت مثلثی 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توابع عضویت ذوزنقه‌ای 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توابع عضویت گاوسی </a:t>
            </a:r>
          </a:p>
          <a:p>
            <a:pPr marL="34290" indent="0" algn="justLow" rtl="1">
              <a:lnSpc>
                <a:spcPct val="150000"/>
              </a:lnSpc>
              <a:buNone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698376" y="33572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773338"/>
              </p:ext>
            </p:extLst>
          </p:nvPr>
        </p:nvGraphicFramePr>
        <p:xfrm>
          <a:off x="4306234" y="2461130"/>
          <a:ext cx="15049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Bitmap Image" r:id="rId3" imgW="1504762" imgH="1981162" progId="Paint.Picture">
                  <p:embed/>
                </p:oleObj>
              </mc:Choice>
              <mc:Fallback>
                <p:oleObj name="Bitmap Image" r:id="rId3" imgW="1504762" imgH="1981162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6234" y="2461130"/>
                        <a:ext cx="150495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37447" y="79785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75916"/>
              </p:ext>
            </p:extLst>
          </p:nvPr>
        </p:nvGraphicFramePr>
        <p:xfrm>
          <a:off x="2561571" y="2540505"/>
          <a:ext cx="1744663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Bitmap Image" r:id="rId5" imgW="1744947" imgH="1901154" progId="Paint.Picture">
                  <p:embed/>
                </p:oleObj>
              </mc:Choice>
              <mc:Fallback>
                <p:oleObj name="Bitmap Image" r:id="rId5" imgW="1744947" imgH="1901154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571" y="2540505"/>
                        <a:ext cx="1744663" cy="190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089369" y="14884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14604"/>
              </p:ext>
            </p:extLst>
          </p:nvPr>
        </p:nvGraphicFramePr>
        <p:xfrm>
          <a:off x="842505" y="2610355"/>
          <a:ext cx="171767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Bitmap Image" r:id="rId7" imgW="1718277" imgH="1832769" progId="Paint.Picture">
                  <p:embed/>
                </p:oleObj>
              </mc:Choice>
              <mc:Fallback>
                <p:oleObj name="Bitmap Image" r:id="rId7" imgW="1718277" imgH="1832769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505" y="2610355"/>
                        <a:ext cx="1717675" cy="183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927899" y="4481102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fa-IR" dirty="0" smtClean="0">
                <a:solidFill>
                  <a:schemeClr val="accent1"/>
                </a:solidFill>
              </a:rPr>
              <a:t>3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76761" y="4481102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fa-IR" dirty="0" smtClean="0">
                <a:solidFill>
                  <a:schemeClr val="accent1"/>
                </a:solidFill>
              </a:rPr>
              <a:t>1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2330" y="4481102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fa-IR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18" name="Rounded Rectangle 17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منطق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تابع عضویت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Nazanin" panose="00000400000000000000" pitchFamily="2" charset="-78"/>
                </a:rPr>
                <a:t>سیستم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31750" y="6151812"/>
            <a:ext cx="1510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5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99247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سیستم فازی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1" y="1420907"/>
            <a:ext cx="7404653" cy="3648634"/>
          </a:xfrm>
        </p:spPr>
        <p:txBody>
          <a:bodyPr>
            <a:normAutofit/>
          </a:bodyPr>
          <a:lstStyle/>
          <a:p>
            <a:pPr marL="34290" indent="0" algn="justLow" rtl="1">
              <a:lnSpc>
                <a:spcPct val="150000"/>
              </a:lnSpc>
              <a:buNone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 نقطه‌ی شروع ساخت یک سیستم فازی به دست آوردن مجموعه‌ای از قواعد اگر-آنگاه فازی از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دانش افراد خبره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یا </a:t>
            </a:r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دانش حوزه‌ی مورد بررسی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می‌باشد. مرحله‌ی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بعدی ترکیب این قواعد در یک سیستم واحد است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.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سیستم‌های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فازی خالص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سیستم‌های </a:t>
            </a: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فازی تاکاگی – سوگنو و کانگ </a:t>
            </a: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</a:p>
          <a:p>
            <a:pPr marL="491490" indent="-457200" algn="justLow" rtl="1">
              <a:lnSpc>
                <a:spcPct val="150000"/>
              </a:lnSpc>
              <a:buFont typeface="+mj-lt"/>
              <a:buAutoNum type="arabicParenR"/>
            </a:pPr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سیستم‌های با فازی‌ساز  و غیر فازی‌ساز </a:t>
            </a:r>
          </a:p>
          <a:p>
            <a:pPr marL="34290" indent="0" algn="justLow" rtl="1">
              <a:lnSpc>
                <a:spcPct val="150000"/>
              </a:lnSpc>
              <a:buNone/>
            </a:pPr>
            <a:endParaRPr lang="fa-IR" dirty="0" smtClean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035" y="6078071"/>
            <a:ext cx="8495083" cy="470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6177" y="6136423"/>
            <a:ext cx="6934201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b="1" dirty="0">
                <a:solidFill>
                  <a:schemeClr val="bg1"/>
                </a:solidFill>
                <a:cs typeface="B Nazanin" panose="00000400000000000000" pitchFamily="2" charset="-78"/>
              </a:rPr>
              <a:t>معرفی مدل‌های نويز در پردازش تصوير و راهکاری برای کاهش نويز با استفاده از منطق فازی</a:t>
            </a:r>
            <a:endParaRPr lang="en-US" sz="1700" b="1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68251" y="5433327"/>
            <a:ext cx="7607499" cy="466166"/>
            <a:chOff x="755826" y="5433327"/>
            <a:chExt cx="7607499" cy="466166"/>
          </a:xfrm>
        </p:grpSpPr>
        <p:sp>
          <p:nvSpPr>
            <p:cNvPr id="9" name="Rounded Rectangle 8"/>
            <p:cNvSpPr/>
            <p:nvPr/>
          </p:nvSpPr>
          <p:spPr>
            <a:xfrm>
              <a:off x="5865710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تابع عضویت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310768" y="5433328"/>
              <a:ext cx="2497615" cy="46616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سیستم فازی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5826" y="5433327"/>
              <a:ext cx="2497615" cy="4661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>
                  <a:cs typeface="B Nazanin" panose="00000400000000000000" pitchFamily="2" charset="-78"/>
                </a:rPr>
                <a:t>سیستم‌ با فازی‌ساز  </a:t>
              </a:r>
              <a:r>
                <a:rPr lang="fa-IR" dirty="0" smtClean="0">
                  <a:cs typeface="B Nazanin" panose="00000400000000000000" pitchFamily="2" charset="-78"/>
                </a:rPr>
                <a:t>و...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94431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1333" y="546871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solidFill>
                  <a:schemeClr val="accent1"/>
                </a:solidFill>
                <a:cs typeface="B Nazanin" panose="00000400000000000000" pitchFamily="2" charset="-78"/>
              </a:rPr>
              <a:t>...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96484" y="6151812"/>
            <a:ext cx="1545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صفحه‌ی 6 از 29   |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6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305</TotalTime>
  <Words>2382</Words>
  <Application>Microsoft Office PowerPoint</Application>
  <PresentationFormat>On-screen Show (4:3)</PresentationFormat>
  <Paragraphs>359</Paragraphs>
  <Slides>34</Slides>
  <Notes>0</Notes>
  <HiddenSlides>2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B Nazanin</vt:lpstr>
      <vt:lpstr>Calibri</vt:lpstr>
      <vt:lpstr>Corbel</vt:lpstr>
      <vt:lpstr>Tahoma</vt:lpstr>
      <vt:lpstr>Wingdings</vt:lpstr>
      <vt:lpstr>Basis</vt:lpstr>
      <vt:lpstr>Bitmap Image</vt:lpstr>
      <vt:lpstr>PowerPoint Presentation</vt:lpstr>
      <vt:lpstr>فهرست ...</vt:lpstr>
      <vt:lpstr>پردازش تصویر</vt:lpstr>
      <vt:lpstr>مراحل اساسی در پردازش تصویر</vt:lpstr>
      <vt:lpstr>کاربردهای پردازش تصویر</vt:lpstr>
      <vt:lpstr>منطق فازی</vt:lpstr>
      <vt:lpstr>منطق فازی</vt:lpstr>
      <vt:lpstr>تابع عضويت</vt:lpstr>
      <vt:lpstr>سیستم فازی</vt:lpstr>
      <vt:lpstr>سیستم‌ با فازی‌ساز  و غیر فازی‌ساز </vt:lpstr>
      <vt:lpstr>استنتاج فازی ممدانی </vt:lpstr>
      <vt:lpstr>نویز و مدل‌های نویز</vt:lpstr>
      <vt:lpstr>نویز گاوسی</vt:lpstr>
      <vt:lpstr>نویز ضربه (فلفل و نمک)</vt:lpstr>
      <vt:lpstr>نویز ضربه (فلفل و نمک)</vt:lpstr>
      <vt:lpstr>فیلترهای کاهش نویز</vt:lpstr>
      <vt:lpstr>1- فیلتر میانگین استاندارد</vt:lpstr>
      <vt:lpstr>2- فیلتر هوشمند فازي تصویر براي حذف نویز</vt:lpstr>
      <vt:lpstr>3- کاهش نویز با فیلتر فازیِ تصویر</vt:lpstr>
      <vt:lpstr>معرفی روش پیشنهادی</vt:lpstr>
      <vt:lpstr>معرفی روش پیشنهادی</vt:lpstr>
      <vt:lpstr>مرحله‌اول: برآورد فازی فیلتر</vt:lpstr>
      <vt:lpstr>مرحله‌اول: برآورد فازی فیلتر</vt:lpstr>
      <vt:lpstr>مرحله‌اول: برآورد فازی فیلتر</vt:lpstr>
      <vt:lpstr>مرحله‌دوم: بهبود فازی</vt:lpstr>
      <vt:lpstr>مرحله‌دوم: بهبود فازی</vt:lpstr>
      <vt:lpstr>مرحله‌دوم: بهبود فازی</vt:lpstr>
      <vt:lpstr>نتایج آزمایش‌های انجام شده: آزمایش اول</vt:lpstr>
      <vt:lpstr>نتایج آزمایش‌های انجام شده: آزمایش اول</vt:lpstr>
      <vt:lpstr>نتایج آزمایش‌های انجام شده: آزمایش دوم</vt:lpstr>
      <vt:lpstr>نتایج آزمایش‌های انجام شده: آزمایش دوم</vt:lpstr>
      <vt:lpstr>نتیجه‌گیری</vt:lpstr>
      <vt:lpstr>پیشنهادات آتی</vt:lpstr>
      <vt:lpstr>با تشکر از توجه شما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Red Wolf ir</dc:creator>
  <cp:lastModifiedBy>Red Wolf ir</cp:lastModifiedBy>
  <cp:revision>36</cp:revision>
  <dcterms:created xsi:type="dcterms:W3CDTF">2018-07-20T07:00:30Z</dcterms:created>
  <dcterms:modified xsi:type="dcterms:W3CDTF">2018-07-20T21:52:40Z</dcterms:modified>
</cp:coreProperties>
</file>